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9" r:id="rId3"/>
    <p:sldId id="257" r:id="rId4"/>
    <p:sldId id="260" r:id="rId5"/>
    <p:sldId id="258" r:id="rId6"/>
    <p:sldId id="261" r:id="rId7"/>
    <p:sldId id="262" r:id="rId8"/>
    <p:sldId id="267" r:id="rId9"/>
    <p:sldId id="263" r:id="rId10"/>
    <p:sldId id="264" r:id="rId11"/>
    <p:sldId id="268" r:id="rId12"/>
    <p:sldId id="269" r:id="rId13"/>
    <p:sldId id="270" r:id="rId14"/>
    <p:sldId id="271"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76" autoAdjust="0"/>
  </p:normalViewPr>
  <p:slideViewPr>
    <p:cSldViewPr>
      <p:cViewPr>
        <p:scale>
          <a:sx n="54" d="100"/>
          <a:sy n="54" d="100"/>
        </p:scale>
        <p:origin x="-360"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78596-136C-41AA-A877-637BFED80003}" type="datetimeFigureOut">
              <a:rPr lang="en-US" smtClean="0"/>
              <a:pPr/>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09AE6-8835-4029-A9AB-DF3032D7B64D}" type="slidenum">
              <a:rPr lang="en-US" smtClean="0"/>
              <a:pPr/>
              <a:t>‹#›</a:t>
            </a:fld>
            <a:endParaRPr lang="en-US"/>
          </a:p>
        </p:txBody>
      </p:sp>
    </p:spTree>
    <p:extLst>
      <p:ext uri="{BB962C8B-B14F-4D97-AF65-F5344CB8AC3E}">
        <p14:creationId xmlns:p14="http://schemas.microsoft.com/office/powerpoint/2010/main" xmlns="" val="105836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09AE6-8835-4029-A9AB-DF3032D7B64D}" type="slidenum">
              <a:rPr lang="en-US" smtClean="0"/>
              <a:pPr/>
              <a:t>1</a:t>
            </a:fld>
            <a:endParaRPr lang="en-US"/>
          </a:p>
        </p:txBody>
      </p:sp>
    </p:spTree>
    <p:extLst>
      <p:ext uri="{BB962C8B-B14F-4D97-AF65-F5344CB8AC3E}">
        <p14:creationId xmlns:p14="http://schemas.microsoft.com/office/powerpoint/2010/main" xmlns="" val="127409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09AE6-8835-4029-A9AB-DF3032D7B64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 add</a:t>
            </a:r>
            <a:r>
              <a:rPr lang="en-US" baseline="0" dirty="0" smtClean="0"/>
              <a:t> some pictures. I know this slide is already crowded but maybe add in animations/pictures that appear and disappear on the right side of the specific tasks.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009AE6-8835-4029-A9AB-DF3032D7B64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Smaller picture</a:t>
            </a:r>
            <a:endParaRPr lang="en-US" dirty="0"/>
          </a:p>
        </p:txBody>
      </p:sp>
      <p:sp>
        <p:nvSpPr>
          <p:cNvPr id="4" name="Slide Number Placeholder 3"/>
          <p:cNvSpPr>
            <a:spLocks noGrp="1"/>
          </p:cNvSpPr>
          <p:nvPr>
            <p:ph type="sldNum" sz="quarter" idx="10"/>
          </p:nvPr>
        </p:nvSpPr>
        <p:spPr/>
        <p:txBody>
          <a:bodyPr/>
          <a:lstStyle/>
          <a:p>
            <a:fld id="{FB009AE6-8835-4029-A9AB-DF3032D7B64D}" type="slidenum">
              <a:rPr lang="en-US" smtClean="0"/>
              <a:pPr/>
              <a:t>9</a:t>
            </a:fld>
            <a:endParaRPr lang="en-US"/>
          </a:p>
        </p:txBody>
      </p:sp>
    </p:spTree>
    <p:extLst>
      <p:ext uri="{BB962C8B-B14F-4D97-AF65-F5344CB8AC3E}">
        <p14:creationId xmlns:p14="http://schemas.microsoft.com/office/powerpoint/2010/main" xmlns="" val="391432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09AE6-8835-4029-A9AB-DF3032D7B64D}" type="slidenum">
              <a:rPr lang="en-US" smtClean="0"/>
              <a:pPr/>
              <a:t>11</a:t>
            </a:fld>
            <a:endParaRPr lang="en-US"/>
          </a:p>
        </p:txBody>
      </p:sp>
    </p:spTree>
    <p:extLst>
      <p:ext uri="{BB962C8B-B14F-4D97-AF65-F5344CB8AC3E}">
        <p14:creationId xmlns:p14="http://schemas.microsoft.com/office/powerpoint/2010/main" xmlns="" val="196841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much</a:t>
            </a:r>
            <a:r>
              <a:rPr lang="en-US" baseline="0" dirty="0" smtClean="0"/>
              <a:t> text. The example you gave should be in your verbal explanation. And keep in mind we’re talking to a lot of scientists… so think 8 year old kids. Of course there will be people there who do know what we’re talking about but there are going to be people who don’t know what a node is. Just food for thought, don’t play down your presentation to their level but be prepared to accommodate them.</a:t>
            </a:r>
            <a:endParaRPr lang="en-US" dirty="0"/>
          </a:p>
        </p:txBody>
      </p:sp>
      <p:sp>
        <p:nvSpPr>
          <p:cNvPr id="4" name="Slide Number Placeholder 3"/>
          <p:cNvSpPr>
            <a:spLocks noGrp="1"/>
          </p:cNvSpPr>
          <p:nvPr>
            <p:ph type="sldNum" sz="quarter" idx="10"/>
          </p:nvPr>
        </p:nvSpPr>
        <p:spPr/>
        <p:txBody>
          <a:bodyPr/>
          <a:lstStyle/>
          <a:p>
            <a:fld id="{FB009AE6-8835-4029-A9AB-DF3032D7B64D}" type="slidenum">
              <a:rPr lang="en-US" smtClean="0"/>
              <a:pPr/>
              <a:t>15</a:t>
            </a:fld>
            <a:endParaRPr lang="en-US"/>
          </a:p>
        </p:txBody>
      </p:sp>
    </p:spTree>
    <p:extLst>
      <p:ext uri="{BB962C8B-B14F-4D97-AF65-F5344CB8AC3E}">
        <p14:creationId xmlns:p14="http://schemas.microsoft.com/office/powerpoint/2010/main" xmlns="" val="391050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should</a:t>
            </a:r>
            <a:r>
              <a:rPr lang="en-US" baseline="0" dirty="0" smtClean="0"/>
              <a:t> not be a listed recap of everything you just said, but rather a conclusion/summary statement. And bring it back to the competition or the point of </a:t>
            </a:r>
            <a:r>
              <a:rPr lang="en-US" baseline="0" smtClean="0"/>
              <a:t>the internship/project. </a:t>
            </a:r>
            <a:endParaRPr lang="en-US" dirty="0"/>
          </a:p>
        </p:txBody>
      </p:sp>
      <p:sp>
        <p:nvSpPr>
          <p:cNvPr id="4" name="Slide Number Placeholder 3"/>
          <p:cNvSpPr>
            <a:spLocks noGrp="1"/>
          </p:cNvSpPr>
          <p:nvPr>
            <p:ph type="sldNum" sz="quarter" idx="10"/>
          </p:nvPr>
        </p:nvSpPr>
        <p:spPr/>
        <p:txBody>
          <a:bodyPr/>
          <a:lstStyle/>
          <a:p>
            <a:fld id="{FB009AE6-8835-4029-A9AB-DF3032D7B64D}" type="slidenum">
              <a:rPr lang="en-US" smtClean="0"/>
              <a:pPr/>
              <a:t>16</a:t>
            </a:fld>
            <a:endParaRPr lang="en-US"/>
          </a:p>
        </p:txBody>
      </p:sp>
    </p:spTree>
    <p:extLst>
      <p:ext uri="{BB962C8B-B14F-4D97-AF65-F5344CB8AC3E}">
        <p14:creationId xmlns:p14="http://schemas.microsoft.com/office/powerpoint/2010/main" xmlns="" val="364113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CA09B40-3130-447E-AEE4-347D0D66F57C}" type="datetimeFigureOut">
              <a:rPr lang="en-US" smtClean="0"/>
              <a:pPr/>
              <a:t>4/11/2012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A77A38-6F2E-4D95-A175-9738786B24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09B40-3130-447E-AEE4-347D0D66F57C}"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09B40-3130-447E-AEE4-347D0D66F57C}"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09B40-3130-447E-AEE4-347D0D66F57C}"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A09B40-3130-447E-AEE4-347D0D66F57C}"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77A38-6F2E-4D95-A175-9738786B24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A09B40-3130-447E-AEE4-347D0D66F57C}"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A09B40-3130-447E-AEE4-347D0D66F57C}"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A09B40-3130-447E-AEE4-347D0D66F57C}" type="datetimeFigureOut">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09B40-3130-447E-AEE4-347D0D66F57C}"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A09B40-3130-447E-AEE4-347D0D66F57C}"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77A38-6F2E-4D95-A175-9738786B24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A09B40-3130-447E-AEE4-347D0D66F57C}"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A77A38-6F2E-4D95-A175-9738786B241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A09B40-3130-447E-AEE4-347D0D66F57C}" type="datetimeFigureOut">
              <a:rPr lang="en-US" smtClean="0"/>
              <a:pPr/>
              <a:t>4/11/2012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A77A38-6F2E-4D95-A175-9738786B241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hyperlink" Target="http://youtu.be/hhjq54RT01I" TargetMode="External"/><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Autonomous Underwater Robotics</a:t>
            </a:r>
            <a:endParaRPr lang="en-US" dirty="0"/>
          </a:p>
        </p:txBody>
      </p:sp>
      <p:sp>
        <p:nvSpPr>
          <p:cNvPr id="3" name="Subtitle 2"/>
          <p:cNvSpPr>
            <a:spLocks noGrp="1"/>
          </p:cNvSpPr>
          <p:nvPr>
            <p:ph type="subTitle" idx="1"/>
          </p:nvPr>
        </p:nvSpPr>
        <p:spPr/>
        <p:txBody>
          <a:bodyPr/>
          <a:lstStyle/>
          <a:p>
            <a:r>
              <a:rPr lang="en-US" dirty="0" smtClean="0"/>
              <a:t>Juan Guzman</a:t>
            </a:r>
          </a:p>
          <a:p>
            <a:r>
              <a:rPr lang="en-US" dirty="0" smtClean="0"/>
              <a:t>ASU</a:t>
            </a:r>
          </a:p>
          <a:p>
            <a:r>
              <a:rPr lang="en-US" dirty="0" smtClean="0"/>
              <a:t>Mentor: Shea </a:t>
            </a:r>
            <a:r>
              <a:rPr lang="en-US" dirty="0" err="1" smtClean="0"/>
              <a:t>Ferring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with </a:t>
            </a:r>
            <a:r>
              <a:rPr lang="en-US" dirty="0" err="1" smtClean="0"/>
              <a:t>OpenCV</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Line Detection and Buoy Detection</a:t>
            </a:r>
          </a:p>
          <a:p>
            <a:pPr lvl="1"/>
            <a:r>
              <a:rPr lang="en-US" dirty="0" smtClean="0"/>
              <a:t>Raw Image → HSV → Threshold Functions → Noise Reduction → Canny Edge Detection→ Contour Plot → </a:t>
            </a:r>
            <a:r>
              <a:rPr lang="en-US" dirty="0" err="1" smtClean="0"/>
              <a:t>Centroid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5" name="Rectangle 4"/>
          <p:cNvSpPr/>
          <p:nvPr/>
        </p:nvSpPr>
        <p:spPr>
          <a:xfrm>
            <a:off x="2895600" y="1752600"/>
            <a:ext cx="3061864" cy="369332"/>
          </a:xfrm>
          <a:prstGeom prst="rect">
            <a:avLst/>
          </a:prstGeom>
        </p:spPr>
        <p:txBody>
          <a:bodyPr wrap="none">
            <a:spAutoFit/>
          </a:bodyPr>
          <a:lstStyle/>
          <a:p>
            <a:r>
              <a:rPr lang="en-US" dirty="0" smtClean="0">
                <a:hlinkClick r:id="rId5"/>
              </a:rPr>
              <a:t>http://youtu.be/hhjq54RT01I</a:t>
            </a:r>
            <a:endParaRPr lang="en-US" dirty="0"/>
          </a:p>
        </p:txBody>
      </p:sp>
    </p:spTree>
    <p:controls>
      <p:control spid="1027" name="ShockwaveFlash1" r:id="rId2" imgW="7772400" imgH="4343400"/>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 Detection by Color</a:t>
            </a:r>
            <a:endParaRPr lang="en-US" dirty="0"/>
          </a:p>
        </p:txBody>
      </p:sp>
      <p:pic>
        <p:nvPicPr>
          <p:cNvPr id="2050" name="Picture 2" descr="C:\Users\Juan\Desktop\Screenshot at 2012-04-11 23-13-50.png"/>
          <p:cNvPicPr>
            <a:picLocks noChangeAspect="1" noChangeArrowheads="1"/>
          </p:cNvPicPr>
          <p:nvPr/>
        </p:nvPicPr>
        <p:blipFill>
          <a:blip r:embed="rId2" cstate="print"/>
          <a:srcRect/>
          <a:stretch>
            <a:fillRect/>
          </a:stretch>
        </p:blipFill>
        <p:spPr bwMode="auto">
          <a:xfrm>
            <a:off x="0" y="1971675"/>
            <a:ext cx="8686800" cy="48863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 Detection by Color</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Users\Juan\Desktop\Screenshot at 2012-04-11 23-15-49.png"/>
          <p:cNvPicPr>
            <a:picLocks noChangeAspect="1" noChangeArrowheads="1"/>
          </p:cNvPicPr>
          <p:nvPr/>
        </p:nvPicPr>
        <p:blipFill>
          <a:blip r:embed="rId2" cstate="print"/>
          <a:srcRect/>
          <a:stretch>
            <a:fillRect/>
          </a:stretch>
        </p:blipFill>
        <p:spPr bwMode="auto">
          <a:xfrm>
            <a:off x="-1" y="1828800"/>
            <a:ext cx="8940799" cy="5029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 Detection by Color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Juan\Desktop\Screenshot at 2012-04-11 23-16-46.png"/>
          <p:cNvPicPr>
            <a:picLocks noChangeAspect="1" noChangeArrowheads="1"/>
          </p:cNvPicPr>
          <p:nvPr/>
        </p:nvPicPr>
        <p:blipFill>
          <a:blip r:embed="rId2" cstate="print"/>
          <a:srcRect/>
          <a:stretch>
            <a:fillRect/>
          </a:stretch>
        </p:blipFill>
        <p:spPr bwMode="auto">
          <a:xfrm>
            <a:off x="0" y="1752600"/>
            <a:ext cx="9076266" cy="5105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a:t>
            </a:r>
            <a:endParaRPr lang="en-US" dirty="0"/>
          </a:p>
        </p:txBody>
      </p:sp>
      <p:sp>
        <p:nvSpPr>
          <p:cNvPr id="3" name="Content Placeholder 2"/>
          <p:cNvSpPr>
            <a:spLocks noGrp="1"/>
          </p:cNvSpPr>
          <p:nvPr>
            <p:ph idx="1"/>
          </p:nvPr>
        </p:nvSpPr>
        <p:spPr/>
        <p:txBody>
          <a:bodyPr/>
          <a:lstStyle/>
          <a:p>
            <a:r>
              <a:rPr lang="en-US" dirty="0" smtClean="0"/>
              <a:t>Uses a Package system to modularize functions </a:t>
            </a:r>
          </a:p>
          <a:p>
            <a:r>
              <a:rPr lang="en-US" dirty="0" smtClean="0"/>
              <a:t>Can use ROS to run multiple programs with a publisher and subscriber relationship</a:t>
            </a:r>
          </a:p>
          <a:p>
            <a:pPr lvl="1"/>
            <a:r>
              <a:rPr lang="en-US" dirty="0" smtClean="0"/>
              <a:t>For example, one ROS program, or “Node” can continuously pull frames from a camera, while another will see if and where a line exists on the frame. That node will then return the information to yet another node which will handle higher level movement and pass serial commands to another node handling the Arduino board in charge of rotors.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are building this robot to </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r>
              <a:rPr lang="en-US" dirty="0" smtClean="0"/>
              <a:t>Name: Juan Guzman</a:t>
            </a:r>
          </a:p>
          <a:p>
            <a:r>
              <a:rPr lang="en-US" dirty="0"/>
              <a:t>Computer Science major</a:t>
            </a:r>
          </a:p>
          <a:p>
            <a:r>
              <a:rPr lang="en-US" dirty="0" smtClean="0"/>
              <a:t>ASU Senior  (graduating December 2012)</a:t>
            </a:r>
          </a:p>
          <a:p>
            <a:r>
              <a:rPr lang="en-US" dirty="0" smtClean="0"/>
              <a:t>Have prior internship with Intel testing validation software</a:t>
            </a:r>
          </a:p>
          <a:p>
            <a:r>
              <a:rPr lang="en-US" dirty="0" smtClean="0"/>
              <a:t>Favorite Quote: “Computers make very fast, very accurate mistakes” – Anonymous </a:t>
            </a:r>
          </a:p>
          <a:p>
            <a:endParaRPr lang="en-US" dirty="0"/>
          </a:p>
        </p:txBody>
      </p:sp>
      <p:pic>
        <p:nvPicPr>
          <p:cNvPr id="1026" name="Picture 2" descr="C:\Users\Juan\Desktop\Me &amp; Woz.jpg"/>
          <p:cNvPicPr>
            <a:picLocks noChangeAspect="1" noChangeArrowheads="1"/>
          </p:cNvPicPr>
          <p:nvPr/>
        </p:nvPicPr>
        <p:blipFill>
          <a:blip r:embed="rId3" cstate="print"/>
          <a:srcRect/>
          <a:stretch>
            <a:fillRect/>
          </a:stretch>
        </p:blipFill>
        <p:spPr bwMode="auto">
          <a:xfrm>
            <a:off x="5943600" y="914400"/>
            <a:ext cx="2863282"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AUVSI Competition Overview</a:t>
            </a:r>
          </a:p>
          <a:p>
            <a:pPr lvl="1"/>
            <a:r>
              <a:rPr lang="en-US" dirty="0" smtClean="0"/>
              <a:t>Tasks to complete autonomously</a:t>
            </a:r>
          </a:p>
          <a:p>
            <a:r>
              <a:rPr lang="en-US" dirty="0" smtClean="0"/>
              <a:t>What is Autonomy?</a:t>
            </a:r>
          </a:p>
          <a:p>
            <a:r>
              <a:rPr lang="en-US" dirty="0" smtClean="0"/>
              <a:t>Methods</a:t>
            </a:r>
          </a:p>
          <a:p>
            <a:pPr lvl="1"/>
            <a:r>
              <a:rPr lang="en-US" dirty="0" err="1" smtClean="0"/>
              <a:t>OpenCV</a:t>
            </a:r>
            <a:endParaRPr lang="en-US" dirty="0" smtClean="0"/>
          </a:p>
          <a:p>
            <a:pPr lvl="2"/>
            <a:r>
              <a:rPr lang="en-US" dirty="0" smtClean="0"/>
              <a:t>Line Detection and Buoy Detection Demo</a:t>
            </a:r>
          </a:p>
          <a:p>
            <a:pPr lvl="1"/>
            <a:r>
              <a:rPr lang="en-US" dirty="0" smtClean="0"/>
              <a:t>ROS </a:t>
            </a:r>
          </a:p>
          <a:p>
            <a:r>
              <a:rPr lang="en-US" dirty="0" smtClean="0"/>
              <a:t>Conclusion</a:t>
            </a:r>
          </a:p>
          <a:p>
            <a:pPr lvl="1">
              <a:buNone/>
            </a:pPr>
            <a:endParaRPr lang="en-US" dirty="0" smtClean="0"/>
          </a:p>
          <a:p>
            <a:pPr lvl="1"/>
            <a:endParaRPr lang="en-US" dirty="0" smtClean="0"/>
          </a:p>
          <a:p>
            <a:pPr lvl="1">
              <a:buNone/>
            </a:pPr>
            <a:endParaRPr lang="en-US"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AUVSI</a:t>
            </a:r>
            <a:endParaRPr lang="en-US" dirty="0"/>
          </a:p>
        </p:txBody>
      </p:sp>
      <p:sp>
        <p:nvSpPr>
          <p:cNvPr id="3" name="Content Placeholder 2"/>
          <p:cNvSpPr>
            <a:spLocks noGrp="1"/>
          </p:cNvSpPr>
          <p:nvPr>
            <p:ph idx="1"/>
          </p:nvPr>
        </p:nvSpPr>
        <p:spPr/>
        <p:txBody>
          <a:bodyPr>
            <a:normAutofit lnSpcReduction="10000"/>
          </a:bodyPr>
          <a:lstStyle/>
          <a:p>
            <a:r>
              <a:rPr lang="en-US" dirty="0" err="1" smtClean="0"/>
              <a:t>RoboSub</a:t>
            </a:r>
            <a:r>
              <a:rPr lang="en-US" dirty="0" smtClean="0"/>
              <a:t> Competition</a:t>
            </a:r>
          </a:p>
          <a:p>
            <a:r>
              <a:rPr lang="en-US" dirty="0" smtClean="0"/>
              <a:t>July 17 – 22 in San Diego, CA</a:t>
            </a:r>
          </a:p>
          <a:p>
            <a:r>
              <a:rPr lang="en-US" dirty="0" smtClean="0"/>
              <a:t>Tasks needed to complete</a:t>
            </a:r>
          </a:p>
          <a:p>
            <a:pPr lvl="1"/>
            <a:r>
              <a:rPr lang="en-US" dirty="0" smtClean="0"/>
              <a:t>Follow multiple paths marked by lines</a:t>
            </a:r>
          </a:p>
          <a:p>
            <a:pPr lvl="1"/>
            <a:r>
              <a:rPr lang="en-US" dirty="0" smtClean="0"/>
              <a:t>Touch two Buoys in order by color</a:t>
            </a:r>
          </a:p>
          <a:p>
            <a:pPr lvl="1"/>
            <a:r>
              <a:rPr lang="en-US" dirty="0" smtClean="0"/>
              <a:t>Pass over a PVC gate</a:t>
            </a:r>
          </a:p>
          <a:p>
            <a:pPr lvl="1"/>
            <a:r>
              <a:rPr lang="en-US" dirty="0" smtClean="0"/>
              <a:t>Pick up multiple objects, drop into a bin</a:t>
            </a:r>
          </a:p>
          <a:p>
            <a:pPr lvl="1"/>
            <a:r>
              <a:rPr lang="en-US" dirty="0" smtClean="0"/>
              <a:t>Shoot a projectile at a target</a:t>
            </a:r>
          </a:p>
          <a:p>
            <a:pPr lvl="1"/>
            <a:r>
              <a:rPr lang="en-US" dirty="0" smtClean="0"/>
              <a:t>Pick up small cylinders from cutouts.</a:t>
            </a:r>
          </a:p>
          <a:p>
            <a:r>
              <a:rPr lang="en-US" dirty="0" smtClean="0"/>
              <a:t>The robot will need to do all of this </a:t>
            </a:r>
            <a:r>
              <a:rPr lang="en-US" u="sng" dirty="0" smtClean="0"/>
              <a:t>Autonomously</a:t>
            </a:r>
          </a:p>
          <a:p>
            <a:pPr lvl="1"/>
            <a:endParaRPr lang="en-US" dirty="0"/>
          </a:p>
        </p:txBody>
      </p:sp>
      <p:pic>
        <p:nvPicPr>
          <p:cNvPr id="9218" name="Picture 2" descr="http://dronolab.etsmtl.ca/dronomedia/images/logos/competitions/auvsi.gif"/>
          <p:cNvPicPr>
            <a:picLocks noChangeAspect="1" noChangeArrowheads="1"/>
          </p:cNvPicPr>
          <p:nvPr/>
        </p:nvPicPr>
        <p:blipFill>
          <a:blip r:embed="rId3" cstate="print"/>
          <a:srcRect/>
          <a:stretch>
            <a:fillRect/>
          </a:stretch>
        </p:blipFill>
        <p:spPr bwMode="auto">
          <a:xfrm>
            <a:off x="5120640" y="791308"/>
            <a:ext cx="4023360" cy="182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ormAutofit fontScale="90000"/>
          </a:bodyPr>
          <a:lstStyle/>
          <a:p>
            <a:r>
              <a:rPr lang="en-US" dirty="0" smtClean="0"/>
              <a:t>What do we mean by Autonomous?</a:t>
            </a:r>
            <a:endParaRPr lang="en-US" dirty="0"/>
          </a:p>
        </p:txBody>
      </p:sp>
      <p:sp>
        <p:nvSpPr>
          <p:cNvPr id="3" name="Content Placeholder 2"/>
          <p:cNvSpPr>
            <a:spLocks noGrp="1"/>
          </p:cNvSpPr>
          <p:nvPr>
            <p:ph idx="1"/>
          </p:nvPr>
        </p:nvSpPr>
        <p:spPr/>
        <p:txBody>
          <a:bodyPr/>
          <a:lstStyle/>
          <a:p>
            <a:r>
              <a:rPr lang="en-US" dirty="0" smtClean="0"/>
              <a:t>“Acting independently or having the freedom to do so”</a:t>
            </a:r>
          </a:p>
          <a:p>
            <a:r>
              <a:rPr lang="en-US" dirty="0" smtClean="0"/>
              <a:t>In previous competitions, robots were tethered to a power source and controlled by human drivers.</a:t>
            </a:r>
          </a:p>
          <a:p>
            <a:r>
              <a:rPr lang="en-US" dirty="0" smtClean="0"/>
              <a:t>In this case, the robot cannot have any human input while completing tasks; all action is the robot acting of its own accord.</a:t>
            </a:r>
          </a:p>
          <a:p>
            <a:r>
              <a:rPr lang="en-US" dirty="0" smtClean="0"/>
              <a:t>The robot will use sensor data and video input to deduce its next logical steps.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rmAutofit fontScale="90000"/>
          </a:bodyPr>
          <a:lstStyle/>
          <a:p>
            <a:r>
              <a:rPr lang="en-US" dirty="0" smtClean="0"/>
              <a:t>Methods - How do we build one of these?</a:t>
            </a:r>
            <a:endParaRPr lang="en-US" dirty="0"/>
          </a:p>
        </p:txBody>
      </p:sp>
      <p:sp>
        <p:nvSpPr>
          <p:cNvPr id="3" name="Content Placeholder 2"/>
          <p:cNvSpPr>
            <a:spLocks noGrp="1"/>
          </p:cNvSpPr>
          <p:nvPr>
            <p:ph idx="1"/>
          </p:nvPr>
        </p:nvSpPr>
        <p:spPr>
          <a:xfrm>
            <a:off x="457200" y="2240280"/>
            <a:ext cx="8229600" cy="4389120"/>
          </a:xfrm>
        </p:spPr>
        <p:txBody>
          <a:bodyPr/>
          <a:lstStyle/>
          <a:p>
            <a:r>
              <a:rPr lang="en-US" dirty="0" smtClean="0"/>
              <a:t>What do we need to build an autonomous robot?</a:t>
            </a:r>
          </a:p>
          <a:p>
            <a:pPr lvl="1"/>
            <a:r>
              <a:rPr lang="en-US" dirty="0" smtClean="0"/>
              <a:t>Hardware</a:t>
            </a:r>
          </a:p>
          <a:p>
            <a:pPr lvl="2"/>
            <a:r>
              <a:rPr lang="en-US" dirty="0" smtClean="0"/>
              <a:t>In addition to the usual sensors and rotors of previous tethered robots</a:t>
            </a:r>
          </a:p>
          <a:p>
            <a:pPr lvl="1"/>
            <a:r>
              <a:rPr lang="en-US" dirty="0" smtClean="0"/>
              <a:t>Software</a:t>
            </a:r>
          </a:p>
          <a:p>
            <a:pPr lvl="1"/>
            <a:r>
              <a:rPr lang="en-US" dirty="0" smtClean="0"/>
              <a:t>Programming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sp>
        <p:nvSpPr>
          <p:cNvPr id="3" name="Content Placeholder 2"/>
          <p:cNvSpPr>
            <a:spLocks noGrp="1"/>
          </p:cNvSpPr>
          <p:nvPr>
            <p:ph idx="1"/>
          </p:nvPr>
        </p:nvSpPr>
        <p:spPr>
          <a:xfrm>
            <a:off x="304800" y="1828800"/>
            <a:ext cx="8229600" cy="4389120"/>
          </a:xfrm>
        </p:spPr>
        <p:txBody>
          <a:bodyPr/>
          <a:lstStyle/>
          <a:p>
            <a:r>
              <a:rPr lang="en-US" dirty="0" smtClean="0"/>
              <a:t>This differs from previous Robotics projects in that we will need a capable computer on board.</a:t>
            </a:r>
          </a:p>
          <a:p>
            <a:r>
              <a:rPr lang="en-US" dirty="0" smtClean="0"/>
              <a:t>Things to take into account:</a:t>
            </a:r>
          </a:p>
          <a:p>
            <a:pPr lvl="1"/>
            <a:r>
              <a:rPr lang="en-US" dirty="0" smtClean="0"/>
              <a:t>Processor Power</a:t>
            </a:r>
          </a:p>
          <a:p>
            <a:pPr lvl="2"/>
            <a:r>
              <a:rPr lang="en-US" dirty="0" smtClean="0"/>
              <a:t>Needs to powerful enough to process an incoming video stream in real-time</a:t>
            </a:r>
          </a:p>
          <a:p>
            <a:pPr lvl="1"/>
            <a:r>
              <a:rPr lang="en-US" dirty="0" smtClean="0"/>
              <a:t>Power Consumption</a:t>
            </a:r>
          </a:p>
          <a:p>
            <a:pPr lvl="1"/>
            <a:r>
              <a:rPr lang="en-US" dirty="0" smtClean="0"/>
              <a:t>Size  (we have about 4 inches of clearance)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EPIA-P830-12 Pico-ITX</a:t>
            </a:r>
            <a:endParaRPr lang="en-US" dirty="0"/>
          </a:p>
        </p:txBody>
      </p:sp>
      <p:sp>
        <p:nvSpPr>
          <p:cNvPr id="5" name="Content Placeholder 4"/>
          <p:cNvSpPr>
            <a:spLocks noGrp="1"/>
          </p:cNvSpPr>
          <p:nvPr>
            <p:ph idx="1"/>
          </p:nvPr>
        </p:nvSpPr>
        <p:spPr>
          <a:xfrm>
            <a:off x="304800" y="2286000"/>
            <a:ext cx="3733800" cy="3962400"/>
          </a:xfrm>
        </p:spPr>
        <p:txBody>
          <a:bodyPr>
            <a:normAutofit/>
          </a:bodyPr>
          <a:lstStyle/>
          <a:p>
            <a:r>
              <a:rPr lang="en-US" dirty="0" smtClean="0"/>
              <a:t>1.2 GHz VIA </a:t>
            </a:r>
            <a:r>
              <a:rPr lang="en-US" dirty="0" err="1" smtClean="0"/>
              <a:t>Nano</a:t>
            </a:r>
            <a:r>
              <a:rPr lang="en-US" dirty="0" smtClean="0"/>
              <a:t> ULV Processor</a:t>
            </a:r>
          </a:p>
          <a:p>
            <a:r>
              <a:rPr lang="en-US" dirty="0" smtClean="0"/>
              <a:t>Up to 4 gigs of RAM</a:t>
            </a:r>
          </a:p>
          <a:p>
            <a:r>
              <a:rPr lang="en-US" dirty="0" smtClean="0"/>
              <a:t>3.9 x 2.8 inches</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4267200" y="1905000"/>
            <a:ext cx="446659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Software</a:t>
            </a:r>
            <a:endParaRPr lang="en-US" dirty="0"/>
          </a:p>
        </p:txBody>
      </p:sp>
      <p:sp>
        <p:nvSpPr>
          <p:cNvPr id="3" name="Content Placeholder 2"/>
          <p:cNvSpPr>
            <a:spLocks noGrp="1"/>
          </p:cNvSpPr>
          <p:nvPr>
            <p:ph idx="1"/>
          </p:nvPr>
        </p:nvSpPr>
        <p:spPr>
          <a:xfrm>
            <a:off x="533400" y="1677591"/>
            <a:ext cx="7772400" cy="4389120"/>
          </a:xfrm>
        </p:spPr>
        <p:txBody>
          <a:bodyPr>
            <a:normAutofit fontScale="92500" lnSpcReduction="10000"/>
          </a:bodyPr>
          <a:lstStyle/>
          <a:p>
            <a:r>
              <a:rPr lang="en-US" dirty="0" err="1" smtClean="0"/>
              <a:t>OpenCV</a:t>
            </a:r>
            <a:r>
              <a:rPr lang="en-US" dirty="0" smtClean="0"/>
              <a:t> – Open Source Computer Vision</a:t>
            </a:r>
          </a:p>
          <a:p>
            <a:pPr lvl="1"/>
            <a:r>
              <a:rPr lang="en-US" dirty="0" smtClean="0"/>
              <a:t>Popular library for computer vision programming functions</a:t>
            </a:r>
          </a:p>
          <a:p>
            <a:pPr lvl="1"/>
            <a:r>
              <a:rPr lang="en-US" dirty="0" smtClean="0"/>
              <a:t>Used to manipulate and analyze </a:t>
            </a:r>
            <a:br>
              <a:rPr lang="en-US" dirty="0" smtClean="0"/>
            </a:br>
            <a:r>
              <a:rPr lang="en-US" dirty="0" smtClean="0"/>
              <a:t>images to extract useable information.</a:t>
            </a:r>
          </a:p>
          <a:p>
            <a:pPr lvl="1">
              <a:buNone/>
            </a:pPr>
            <a:endParaRPr lang="en-US" dirty="0" smtClean="0"/>
          </a:p>
          <a:p>
            <a:r>
              <a:rPr lang="en-US" dirty="0" smtClean="0"/>
              <a:t>ROS -  Robot Operating System</a:t>
            </a:r>
          </a:p>
          <a:p>
            <a:pPr lvl="1"/>
            <a:r>
              <a:rPr lang="en-US" dirty="0" smtClean="0"/>
              <a:t>Software Framework for robot applications</a:t>
            </a:r>
          </a:p>
          <a:p>
            <a:pPr lvl="1"/>
            <a:r>
              <a:rPr lang="en-US" dirty="0" smtClean="0"/>
              <a:t>“Meta-Operating System”</a:t>
            </a:r>
          </a:p>
          <a:p>
            <a:pPr lvl="1"/>
            <a:r>
              <a:rPr lang="en-US" i="1" dirty="0" smtClean="0"/>
              <a:t>“Provides hardware abstraction, device drivers, libraries, </a:t>
            </a:r>
            <a:r>
              <a:rPr lang="en-US" i="1" dirty="0" err="1" smtClean="0"/>
              <a:t>visualizers</a:t>
            </a:r>
            <a:r>
              <a:rPr lang="en-US" i="1" dirty="0" smtClean="0"/>
              <a:t>, message-passing, package management, and more.” – From the Ros.org home page.</a:t>
            </a:r>
            <a:endParaRPr lang="en-US" dirty="0" smtClean="0"/>
          </a:p>
        </p:txBody>
      </p:sp>
      <p:pic>
        <p:nvPicPr>
          <p:cNvPr id="3074" name="Picture 2" descr="OpenCV"/>
          <p:cNvPicPr>
            <a:picLocks noChangeAspect="1" noChangeArrowheads="1"/>
          </p:cNvPicPr>
          <p:nvPr/>
        </p:nvPicPr>
        <p:blipFill>
          <a:blip r:embed="rId3" cstate="print"/>
          <a:srcRect/>
          <a:stretch>
            <a:fillRect/>
          </a:stretch>
        </p:blipFill>
        <p:spPr bwMode="auto">
          <a:xfrm>
            <a:off x="7437664" y="914400"/>
            <a:ext cx="1020536" cy="1257301"/>
          </a:xfrm>
          <a:prstGeom prst="rect">
            <a:avLst/>
          </a:prstGeom>
          <a:noFill/>
        </p:spPr>
      </p:pic>
      <p:pic>
        <p:nvPicPr>
          <p:cNvPr id="3076" name="Picture 4" descr="http://1.bp.blogspot.com/_F0i917zfySk/TJi2_QnJEkI/AAAAAAAAB78/QVKobsbPX78/s320/ros_enabled.png"/>
          <p:cNvPicPr>
            <a:picLocks noChangeAspect="1" noChangeArrowheads="1"/>
          </p:cNvPicPr>
          <p:nvPr/>
        </p:nvPicPr>
        <p:blipFill>
          <a:blip r:embed="rId4" cstate="print"/>
          <a:srcRect/>
          <a:stretch>
            <a:fillRect/>
          </a:stretch>
        </p:blipFill>
        <p:spPr bwMode="auto">
          <a:xfrm>
            <a:off x="6781800" y="3581400"/>
            <a:ext cx="1676400" cy="58150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829</TotalTime>
  <Words>629</Words>
  <Application>Microsoft Office PowerPoint</Application>
  <PresentationFormat>On-screen Show (4:3)</PresentationFormat>
  <Paragraphs>90</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Autonomous Underwater Robotics</vt:lpstr>
      <vt:lpstr>About Me</vt:lpstr>
      <vt:lpstr>Outline</vt:lpstr>
      <vt:lpstr>AUVSI</vt:lpstr>
      <vt:lpstr>What do we mean by Autonomous?</vt:lpstr>
      <vt:lpstr>Methods - How do we build one of these?</vt:lpstr>
      <vt:lpstr>Hardware</vt:lpstr>
      <vt:lpstr>VIA EPIA-P830-12 Pico-ITX</vt:lpstr>
      <vt:lpstr>Software</vt:lpstr>
      <vt:lpstr>Programming with OpenCV</vt:lpstr>
      <vt:lpstr>Demo</vt:lpstr>
      <vt:lpstr>Buoy Detection by Color</vt:lpstr>
      <vt:lpstr>Buoy Detection by Color</vt:lpstr>
      <vt:lpstr>Buoy Detection by Color</vt:lpstr>
      <vt:lpstr>ROS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Underwater Robotics</dc:title>
  <dc:creator>Juan</dc:creator>
  <cp:lastModifiedBy>Juan</cp:lastModifiedBy>
  <cp:revision>5</cp:revision>
  <dcterms:created xsi:type="dcterms:W3CDTF">2012-04-11T04:45:40Z</dcterms:created>
  <dcterms:modified xsi:type="dcterms:W3CDTF">2012-04-12T06:55:39Z</dcterms:modified>
</cp:coreProperties>
</file>